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Montserrat Light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B8392CB-97A8-4F45-BDB4-3F55F4A71B54}">
  <a:tblStyle styleId="{5B8392CB-97A8-4F45-BDB4-3F55F4A71B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bold.fntdata"/><Relationship Id="rId30" Type="http://schemas.openxmlformats.org/officeDocument/2006/relationships/font" Target="fonts/MontserratLigh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Light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a153a5f10_1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a153a5f10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694cd56_0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694cd56_0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a153a5f10_1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a153a5f1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68300" lvl="0" marL="45720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1pPr>
            <a:lvl2pPr indent="-368300" lvl="1" marL="9144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2pPr>
            <a:lvl3pPr indent="-368300" lvl="2" marL="13716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3pPr>
            <a:lvl4pPr indent="-368300" lvl="3" marL="18288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4pPr>
            <a:lvl5pPr indent="-368300" lvl="4" marL="22860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5pPr>
            <a:lvl6pPr indent="-368300" lvl="5" marL="27432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6pPr>
            <a:lvl7pPr indent="-368300" lvl="6" marL="32004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7pPr>
            <a:lvl8pPr indent="-368300" lvl="7" marL="36576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8pPr>
            <a:lvl9pPr indent="-368300" lvl="8" marL="4114800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sz="7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indent="-368300" lvl="1" marL="9144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indent="-368300" lvl="3" marL="18288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indent="-368300" lvl="4" marL="22860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indent="-368300" lvl="5" marL="27432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indent="-368300" lvl="6" marL="32004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indent="-368300" lvl="7" marL="36576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indent="-368300" lvl="8" marL="41148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indent="-368300" lvl="1" marL="914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indent="-368300" lvl="3" marL="18288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indent="-368300" lvl="4" marL="22860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indent="-368300" lvl="5" marL="27432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indent="-368300" lvl="6" marL="3200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indent="-368300" lvl="7" marL="3657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indent="-368300" lvl="8" marL="41148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2" name="Google Shape;42;p8"/>
          <p:cNvSpPr txBox="1"/>
          <p:nvPr>
            <p:ph idx="3" type="body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228600" lvl="0" marL="457200" algn="ctr"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683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683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683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683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683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683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683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683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hyperlink" Target="https://en.wikipedia.org/wiki/Frequency_distribution" TargetMode="External"/><Relationship Id="rId5" Type="http://schemas.openxmlformats.org/officeDocument/2006/relationships/hyperlink" Target="https://en.wikipedia.org/wiki/Data" TargetMode="External"/><Relationship Id="rId6" Type="http://schemas.openxmlformats.org/officeDocument/2006/relationships/hyperlink" Target="https://en.wikipedia.org/wiki/Significant_digit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hyperlink" Target="https://en.wikipedia.org/wiki/Video_streaming" TargetMode="External"/><Relationship Id="rId10" Type="http://schemas.openxmlformats.org/officeDocument/2006/relationships/hyperlink" Target="https://en.wikipedia.org/wiki/Matchmaking" TargetMode="External"/><Relationship Id="rId13" Type="http://schemas.openxmlformats.org/officeDocument/2006/relationships/hyperlink" Target="https://en.wikipedia.org/wiki/Cloud_storage" TargetMode="External"/><Relationship Id="rId12" Type="http://schemas.openxmlformats.org/officeDocument/2006/relationships/hyperlink" Target="https://en.wikipedia.org/wiki/Social_networking_service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Personal_computer" TargetMode="External"/><Relationship Id="rId4" Type="http://schemas.openxmlformats.org/officeDocument/2006/relationships/hyperlink" Target="https://en.wikipedia.org/wiki/Concurrent_user" TargetMode="External"/><Relationship Id="rId9" Type="http://schemas.openxmlformats.org/officeDocument/2006/relationships/hyperlink" Target="https://en.wikipedia.org/wiki/Digital_rights_management" TargetMode="External"/><Relationship Id="rId14" Type="http://schemas.openxmlformats.org/officeDocument/2006/relationships/hyperlink" Target="https://en.wikipedia.org/wiki/Video_streaming" TargetMode="External"/><Relationship Id="rId5" Type="http://schemas.openxmlformats.org/officeDocument/2006/relationships/hyperlink" Target="https://en.wikipedia.org/wiki/Digital_distribution" TargetMode="External"/><Relationship Id="rId6" Type="http://schemas.openxmlformats.org/officeDocument/2006/relationships/hyperlink" Target="https://en.wikipedia.org/wiki/Digital_distribution" TargetMode="External"/><Relationship Id="rId7" Type="http://schemas.openxmlformats.org/officeDocument/2006/relationships/hyperlink" Target="https://en.wikipedia.org/wiki/Valve_Corporation" TargetMode="External"/><Relationship Id="rId8" Type="http://schemas.openxmlformats.org/officeDocument/2006/relationships/hyperlink" Target="https://en.wikipedia.org/wiki/Video_game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302050" y="410500"/>
            <a:ext cx="4539900" cy="269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STEAM</a:t>
            </a:r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375" y="2279825"/>
            <a:ext cx="1997250" cy="19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5669375" y="3841900"/>
            <a:ext cx="1570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FA8DC"/>
                </a:solidFill>
                <a:latin typeface="Comic Sans MS"/>
                <a:ea typeface="Comic Sans MS"/>
                <a:cs typeface="Comic Sans MS"/>
                <a:sym typeface="Comic Sans MS"/>
              </a:rPr>
              <a:t>JING TANG</a:t>
            </a:r>
            <a:endParaRPr b="1" sz="1800">
              <a:solidFill>
                <a:srgbClr val="6FA8D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OWNERS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</a:t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041725" y="3497725"/>
            <a:ext cx="6102300" cy="164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◦"/>
            </a:pPr>
            <a:r>
              <a:rPr lang="en" sz="1400"/>
              <a:t>Popular games drive people pay more time on are either have tons of owners or have less owners but attract each owner to spent more time on it.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750" y="0"/>
            <a:ext cx="6102249" cy="349773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/>
          <p:nvPr/>
        </p:nvSpPr>
        <p:spPr>
          <a:xfrm>
            <a:off x="3641875" y="1026975"/>
            <a:ext cx="155400" cy="172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4726325" y="419950"/>
            <a:ext cx="155400" cy="172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5525975" y="1026975"/>
            <a:ext cx="155400" cy="172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TIME</a:t>
            </a:r>
            <a:endParaRPr/>
          </a:p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700" y="0"/>
            <a:ext cx="6102300" cy="386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3041725" y="3497725"/>
            <a:ext cx="6102300" cy="164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◦"/>
            </a:pPr>
            <a:r>
              <a:rPr lang="en" sz="1400"/>
              <a:t>Even though the average and median play time of some games are low, the rank of total playtime is still high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168" name="Google Shape;168;p23"/>
          <p:cNvCxnSpPr/>
          <p:nvPr/>
        </p:nvCxnSpPr>
        <p:spPr>
          <a:xfrm flipH="1">
            <a:off x="3961225" y="2045325"/>
            <a:ext cx="181200" cy="354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 DATE</a:t>
            </a:r>
            <a:endParaRPr/>
          </a:p>
        </p:txBody>
      </p:sp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650" y="0"/>
            <a:ext cx="6080349" cy="39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3041725" y="3497725"/>
            <a:ext cx="6102300" cy="164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◦"/>
            </a:pPr>
            <a:r>
              <a:rPr lang="en"/>
              <a:t>The best seller among games are usually release recently.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◦"/>
            </a:pPr>
            <a:r>
              <a:rPr lang="en"/>
              <a:t>For users, latest games can keep novelty and no one would like to play a game with pixels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7" name="Google Shape;177;p24"/>
          <p:cNvSpPr/>
          <p:nvPr/>
        </p:nvSpPr>
        <p:spPr>
          <a:xfrm>
            <a:off x="8181275" y="267525"/>
            <a:ext cx="962700" cy="3633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VOLUME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</a:t>
            </a:r>
            <a:endParaRPr/>
          </a:p>
        </p:txBody>
      </p:sp>
      <p:sp>
        <p:nvSpPr>
          <p:cNvPr id="183" name="Google Shape;183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0925" y="0"/>
            <a:ext cx="6063076" cy="384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>
            <p:ph idx="4294967295" type="body"/>
          </p:nvPr>
        </p:nvSpPr>
        <p:spPr>
          <a:xfrm>
            <a:off x="3041725" y="3497725"/>
            <a:ext cx="6102300" cy="164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◦"/>
            </a:pPr>
            <a:r>
              <a:rPr lang="en" sz="1400"/>
              <a:t>The best seller is actually positioning the price of its produce at average level which can be accepted by most of people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186" name="Google Shape;186;p25"/>
          <p:cNvCxnSpPr/>
          <p:nvPr/>
        </p:nvCxnSpPr>
        <p:spPr>
          <a:xfrm flipH="1" rot="10800000">
            <a:off x="5074450" y="508975"/>
            <a:ext cx="509100" cy="431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6"/>
          <p:cNvSpPr txBox="1"/>
          <p:nvPr>
            <p:ph idx="4294967295" type="ctrTitle"/>
          </p:nvPr>
        </p:nvSpPr>
        <p:spPr>
          <a:xfrm>
            <a:off x="723300" y="1335175"/>
            <a:ext cx="7697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Chapter 3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193" name="Google Shape;193;p26"/>
          <p:cNvSpPr txBox="1"/>
          <p:nvPr>
            <p:ph idx="4294967295" type="subTitle"/>
          </p:nvPr>
        </p:nvSpPr>
        <p:spPr>
          <a:xfrm>
            <a:off x="723300" y="2301499"/>
            <a:ext cx="7697400" cy="13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Benford Analysis</a:t>
            </a:r>
            <a:endParaRPr b="1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699000" y="790150"/>
            <a:ext cx="3494700" cy="46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BENFORD’S LAW</a:t>
            </a:r>
            <a:endParaRPr sz="2200"/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Benford's law</a:t>
            </a:r>
            <a:r>
              <a:rPr lang="en" sz="1400"/>
              <a:t>, also called Newcomb-Benford's law, law of anomalous numbers, and first-digit law, is an observation about the </a:t>
            </a:r>
            <a:r>
              <a:rPr lang="en" sz="1400">
                <a:uFill>
                  <a:noFill/>
                </a:uFill>
                <a:hlinkClick r:id="rId4"/>
              </a:rPr>
              <a:t>frequency distribution</a:t>
            </a:r>
            <a:r>
              <a:rPr lang="en" sz="1400"/>
              <a:t> of leading digits in many real-life sets of numerical </a:t>
            </a:r>
            <a:r>
              <a:rPr lang="en" sz="1400">
                <a:uFill>
                  <a:noFill/>
                </a:uFill>
                <a:hlinkClick r:id="rId5"/>
              </a:rPr>
              <a:t>data</a:t>
            </a:r>
            <a:r>
              <a:rPr lang="en" sz="1400"/>
              <a:t>. The law states that in many naturally occurring collections of numbers, the leading </a:t>
            </a:r>
            <a:r>
              <a:rPr lang="en" sz="1400">
                <a:uFill>
                  <a:noFill/>
                </a:uFill>
                <a:hlinkClick r:id="rId6"/>
              </a:rPr>
              <a:t>significant digit</a:t>
            </a:r>
            <a:r>
              <a:rPr lang="en" sz="1400"/>
              <a:t>is likely to be small.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More info of Benford’s Law at </a:t>
            </a:r>
            <a:endParaRPr b="1" sz="10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 u="sng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https://en.wikipedia.org/wiki/Benford%27s_law</a:t>
            </a:r>
            <a:endParaRPr b="1" sz="1000" u="sng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OF BENFORD ANALYSIS</a:t>
            </a:r>
            <a:endParaRPr/>
          </a:p>
        </p:txBody>
      </p:sp>
      <p:graphicFrame>
        <p:nvGraphicFramePr>
          <p:cNvPr id="206" name="Google Shape;206;p28"/>
          <p:cNvGraphicFramePr/>
          <p:nvPr/>
        </p:nvGraphicFramePr>
        <p:xfrm>
          <a:off x="3092188" y="40295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{5B8392CB-97A8-4F45-BDB4-3F55F4A71B54}</a:tableStyleId>
              </a:tblPr>
              <a:tblGrid>
                <a:gridCol w="1508125"/>
                <a:gridCol w="1508125"/>
                <a:gridCol w="1508125"/>
                <a:gridCol w="1508125"/>
              </a:tblGrid>
              <a:tr h="556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Number</a:t>
                      </a:r>
                      <a:endParaRPr>
                        <a:solidFill>
                          <a:srgbClr val="66666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114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2000</a:t>
                      </a:r>
                      <a:endParaRPr>
                        <a:solidFill>
                          <a:srgbClr val="66666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3000</a:t>
                      </a:r>
                      <a:endParaRPr>
                        <a:solidFill>
                          <a:srgbClr val="66666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4000</a:t>
                      </a:r>
                      <a:endParaRPr>
                        <a:solidFill>
                          <a:srgbClr val="66666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6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Duplicates</a:t>
                      </a:r>
                      <a:endParaRPr>
                        <a:solidFill>
                          <a:srgbClr val="66666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114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2271</a:t>
                      </a:r>
                      <a:endParaRPr sz="1800">
                        <a:solidFill>
                          <a:srgbClr val="666666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1314</a:t>
                      </a:r>
                      <a:endParaRPr sz="1800">
                        <a:solidFill>
                          <a:srgbClr val="66666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875</a:t>
                      </a:r>
                      <a:endParaRPr sz="1800">
                        <a:solidFill>
                          <a:srgbClr val="66666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875" y="0"/>
            <a:ext cx="6132126" cy="399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9"/>
          <p:cNvSpPr txBox="1"/>
          <p:nvPr>
            <p:ph idx="4294967295" type="ctrTitle"/>
          </p:nvPr>
        </p:nvSpPr>
        <p:spPr>
          <a:xfrm>
            <a:off x="723300" y="817375"/>
            <a:ext cx="7697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Chapter 4</a:t>
            </a:r>
            <a:endParaRPr sz="3600"/>
          </a:p>
        </p:txBody>
      </p:sp>
      <p:sp>
        <p:nvSpPr>
          <p:cNvPr id="215" name="Google Shape;215;p29"/>
          <p:cNvSpPr txBox="1"/>
          <p:nvPr>
            <p:ph idx="4294967295" type="subTitle"/>
          </p:nvPr>
        </p:nvSpPr>
        <p:spPr>
          <a:xfrm>
            <a:off x="723300" y="1744149"/>
            <a:ext cx="7697400" cy="13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Text Mining </a:t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&amp;</a:t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Sentiment Analysis</a:t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6" name="Google Shape;216;p29"/>
          <p:cNvSpPr/>
          <p:nvPr/>
        </p:nvSpPr>
        <p:spPr>
          <a:xfrm>
            <a:off x="651906" y="588800"/>
            <a:ext cx="289707" cy="371706"/>
          </a:xfrm>
          <a:custGeom>
            <a:rect b="b" l="l" r="r" t="t"/>
            <a:pathLst>
              <a:path extrusionOk="0" h="21949" w="17107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8195008" y="4164239"/>
            <a:ext cx="285575" cy="353569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 OF ALL REVIEWS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(TOP 100)</a:t>
            </a:r>
            <a:endParaRPr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775" y="152400"/>
            <a:ext cx="494014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WORDS IN POSITIVE &amp; NEGATIVE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ATTITUDES</a:t>
            </a:r>
            <a:endParaRPr/>
          </a:p>
        </p:txBody>
      </p:sp>
      <p:sp>
        <p:nvSpPr>
          <p:cNvPr id="229" name="Google Shape;229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0925" y="0"/>
            <a:ext cx="6063076" cy="37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>
            <p:ph idx="1" type="body"/>
          </p:nvPr>
        </p:nvSpPr>
        <p:spPr>
          <a:xfrm>
            <a:off x="3041725" y="3497725"/>
            <a:ext cx="6102300" cy="164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◦"/>
            </a:pPr>
            <a:r>
              <a:rPr lang="en"/>
              <a:t>“</a:t>
            </a:r>
            <a:r>
              <a:rPr lang="en" sz="1400"/>
              <a:t>bing</a:t>
            </a:r>
            <a:r>
              <a:rPr lang="en"/>
              <a:t>” </a:t>
            </a:r>
            <a:r>
              <a:rPr lang="en" sz="1400"/>
              <a:t>dictionary may be not a good choice of sentiment analyzing </a:t>
            </a:r>
            <a:r>
              <a:rPr lang="en"/>
              <a:t>games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◦"/>
            </a:pPr>
            <a:r>
              <a:rPr lang="en"/>
              <a:t>A</a:t>
            </a:r>
            <a:r>
              <a:rPr lang="en" sz="1400"/>
              <a:t>ctual negative emotions </a:t>
            </a:r>
            <a:r>
              <a:rPr lang="en"/>
              <a:t>caused by </a:t>
            </a:r>
            <a:r>
              <a:rPr lang="en" sz="1400"/>
              <a:t>bugs and other issues 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>
            <a:off x="3051786" y="1258050"/>
            <a:ext cx="2547000" cy="2547000"/>
            <a:chOff x="1293736" y="1258050"/>
            <a:chExt cx="2547000" cy="2547000"/>
          </a:xfrm>
        </p:grpSpPr>
        <p:sp>
          <p:nvSpPr>
            <p:cNvPr id="72" name="Google Shape;72;p14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F8700"/>
                </a:gs>
                <a:gs pos="100000">
                  <a:srgbClr val="FFD900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</a:t>
              </a: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74" name="Google Shape;74;p14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Data Pre-Processing</a:t>
              </a:r>
              <a:endPara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75" name="Google Shape;75;p14"/>
          <p:cNvGrpSpPr/>
          <p:nvPr/>
        </p:nvGrpSpPr>
        <p:grpSpPr>
          <a:xfrm>
            <a:off x="4379583" y="1258050"/>
            <a:ext cx="2547000" cy="2547000"/>
            <a:chOff x="3203958" y="1258050"/>
            <a:chExt cx="2547000" cy="2547000"/>
          </a:xfrm>
        </p:grpSpPr>
        <p:sp>
          <p:nvSpPr>
            <p:cNvPr id="76" name="Google Shape;76;p14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46E180"/>
                </a:gs>
                <a:gs pos="100000">
                  <a:srgbClr val="B8DF3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2</a:t>
              </a: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78" name="Google Shape;78;p14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Exploratory Data Analysis</a:t>
              </a:r>
              <a:endPara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79" name="Google Shape;79;p14"/>
          <p:cNvGrpSpPr/>
          <p:nvPr/>
        </p:nvGrpSpPr>
        <p:grpSpPr>
          <a:xfrm>
            <a:off x="5855227" y="1258050"/>
            <a:ext cx="2547000" cy="2547000"/>
            <a:chOff x="5123977" y="1258050"/>
            <a:chExt cx="2547000" cy="2547000"/>
          </a:xfrm>
        </p:grpSpPr>
        <p:sp>
          <p:nvSpPr>
            <p:cNvPr id="80" name="Google Shape;80;p14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3C78D8"/>
                </a:gs>
                <a:gs pos="100000">
                  <a:srgbClr val="00FFFF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3</a:t>
              </a: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82" name="Google Shape;82;p14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Benford Analysis</a:t>
              </a:r>
              <a:endPara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83" name="Google Shape;83;p14"/>
          <p:cNvGrpSpPr/>
          <p:nvPr/>
        </p:nvGrpSpPr>
        <p:grpSpPr>
          <a:xfrm>
            <a:off x="7202761" y="1302000"/>
            <a:ext cx="2547000" cy="2547000"/>
            <a:chOff x="1293736" y="1258050"/>
            <a:chExt cx="2547000" cy="2547000"/>
          </a:xfrm>
        </p:grpSpPr>
        <p:sp>
          <p:nvSpPr>
            <p:cNvPr id="84" name="Google Shape;84;p14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F8700"/>
                </a:gs>
                <a:gs pos="100000">
                  <a:srgbClr val="FFD900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4</a:t>
              </a:r>
              <a:endParaRPr sz="1200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86" name="Google Shape;86;p14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Text Mining &amp; Sentiment</a:t>
              </a:r>
              <a:endPara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2"/>
          <p:cNvSpPr txBox="1"/>
          <p:nvPr>
            <p:ph idx="4294967295" type="ctrTitle"/>
          </p:nvPr>
        </p:nvSpPr>
        <p:spPr>
          <a:xfrm>
            <a:off x="723300" y="1792375"/>
            <a:ext cx="7697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THANKS!</a:t>
            </a:r>
            <a:endParaRPr sz="3600"/>
          </a:p>
        </p:txBody>
      </p:sp>
      <p:sp>
        <p:nvSpPr>
          <p:cNvPr id="238" name="Google Shape;238;p32"/>
          <p:cNvSpPr txBox="1"/>
          <p:nvPr>
            <p:ph idx="4294967295" type="subTitle"/>
          </p:nvPr>
        </p:nvSpPr>
        <p:spPr>
          <a:xfrm>
            <a:off x="723300" y="2715524"/>
            <a:ext cx="7697400" cy="13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Any questions?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You can find me at jingtang@bu.edu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239" name="Google Shape;239;p32"/>
          <p:cNvSpPr/>
          <p:nvPr/>
        </p:nvSpPr>
        <p:spPr>
          <a:xfrm>
            <a:off x="4127625" y="1102328"/>
            <a:ext cx="888759" cy="818862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is STEAM?</a:t>
            </a:r>
            <a:endParaRPr sz="1800"/>
          </a:p>
        </p:txBody>
      </p:sp>
      <p:sp>
        <p:nvSpPr>
          <p:cNvPr id="92" name="Google Shape;92;p15"/>
          <p:cNvSpPr txBox="1"/>
          <p:nvPr>
            <p:ph idx="2" type="body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PERFORMANCE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Steam platform is</a:t>
            </a:r>
            <a:r>
              <a:rPr b="1" lang="en" sz="11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the largest </a:t>
            </a: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digital distribution platform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PC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gaming, estimated in 2013 to have </a:t>
            </a:r>
            <a:r>
              <a:rPr b="1" lang="en" sz="11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75%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market space. By 2017, users purchasing games through Steam totaled roughly US$4.3 billion, representing at least 18% of global PC game sales.By early 2018, the service had over 150 million registered accounts with a peak of 18.5 million 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concurrent users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online.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DEFINITION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Steam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</a:t>
            </a:r>
            <a:r>
              <a:rPr b="1" lang="en" sz="1000">
                <a:solidFill>
                  <a:srgbClr val="CC0000"/>
                </a:solidFill>
                <a:uFill>
                  <a:noFill/>
                </a:uFill>
                <a:hlinkClick r:id="rId5"/>
              </a:rPr>
              <a:t> </a:t>
            </a:r>
            <a:r>
              <a:rPr b="1" lang="en" sz="1100">
                <a:solidFill>
                  <a:srgbClr val="CC000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digital distribution</a:t>
            </a:r>
            <a:r>
              <a:rPr b="1" lang="en" sz="11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platform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developed by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 Valve Corporation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purchasing and playing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/>
              </a:rPr>
              <a:t> video games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Steam offers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/>
              </a:rPr>
              <a:t> digital rights management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(DRM),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/>
              </a:rPr>
              <a:t> matchmaking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servers,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/>
              </a:rPr>
              <a:t> video streaming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2"/>
              </a:rPr>
              <a:t> social networking services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Steam provides the user with installation and automatic updating of games, and community features such as friends lists and groups,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3"/>
              </a:rPr>
              <a:t> cloud saving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in-game voice and chat functionality.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5"/>
          <p:cNvSpPr txBox="1"/>
          <p:nvPr>
            <p:ph idx="2" type="body"/>
          </p:nvPr>
        </p:nvSpPr>
        <p:spPr>
          <a:xfrm>
            <a:off x="3844325" y="3982125"/>
            <a:ext cx="4842600" cy="8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0000"/>
                </a:solidFill>
              </a:rPr>
              <a:t>More info of STEAM at </a:t>
            </a:r>
            <a:endParaRPr b="1"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CC0000"/>
                </a:solidFill>
                <a:hlinkClick r:id="rId14"/>
              </a:rPr>
              <a:t>https://en.wikipedia.org/wiki/Video_streaming</a:t>
            </a:r>
            <a:endParaRPr b="1" sz="1000" u="sng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0000"/>
              </a:solidFill>
            </a:endParaRPr>
          </a:p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012" scaled="0"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idx="4294967295" type="ctrTitle"/>
          </p:nvPr>
        </p:nvSpPr>
        <p:spPr>
          <a:xfrm>
            <a:off x="723300" y="1525025"/>
            <a:ext cx="7697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Chapter 1</a:t>
            </a:r>
            <a:endParaRPr sz="3600"/>
          </a:p>
        </p:txBody>
      </p:sp>
      <p:sp>
        <p:nvSpPr>
          <p:cNvPr id="101" name="Google Shape;101;p16"/>
          <p:cNvSpPr txBox="1"/>
          <p:nvPr>
            <p:ph idx="4294967295" type="subTitle"/>
          </p:nvPr>
        </p:nvSpPr>
        <p:spPr>
          <a:xfrm>
            <a:off x="947700" y="2424649"/>
            <a:ext cx="7697400" cy="13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Pre-Processing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02" name="Google Shape;102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3879488" y="578202"/>
            <a:ext cx="1021850" cy="1003046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4291228" y="1046618"/>
            <a:ext cx="973278" cy="593117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7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RESOURCE</a:t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6585794" y="2744613"/>
            <a:ext cx="21012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Steam</a:t>
            </a:r>
            <a:endParaRPr b="1"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Link:</a:t>
            </a:r>
            <a:endParaRPr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https://store.steampowered.com/stats/</a:t>
            </a:r>
            <a:endParaRPr u="sng"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4202825" y="797725"/>
            <a:ext cx="21012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Steam Spy</a:t>
            </a:r>
            <a:endParaRPr b="1"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Link:</a:t>
            </a:r>
            <a:endParaRPr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https://steamspy.com/</a:t>
            </a:r>
            <a:endParaRPr u="sng"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6585794" y="797725"/>
            <a:ext cx="21012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Steam DB</a:t>
            </a:r>
            <a:endParaRPr b="1"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Link:</a:t>
            </a:r>
            <a:endParaRPr b="1"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https://steamdb.info/apps/page1/</a:t>
            </a:r>
            <a:endParaRPr u="sng"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4202825" y="2744615"/>
            <a:ext cx="21012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Steam Charts</a:t>
            </a:r>
            <a:endParaRPr b="1"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Link: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https://steamcharts.com/</a:t>
            </a:r>
            <a:endParaRPr u="sng"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012" scaled="0"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ctrTitle"/>
          </p:nvPr>
        </p:nvSpPr>
        <p:spPr>
          <a:xfrm>
            <a:off x="1980075" y="879900"/>
            <a:ext cx="5148300" cy="3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STEPS: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1.SCRAMPING RAW DATA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2.DATA CLEANING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01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59293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19"/>
          <p:cNvCxnSpPr>
            <a:stCxn id="125" idx="3"/>
            <a:endCxn id="127" idx="1"/>
          </p:cNvCxnSpPr>
          <p:nvPr/>
        </p:nvCxnSpPr>
        <p:spPr>
          <a:xfrm>
            <a:off x="4311693" y="2571750"/>
            <a:ext cx="9975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068" y="152400"/>
            <a:ext cx="38349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012" scaled="0"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91968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3" name="Google Shape;133;p20"/>
          <p:cNvCxnSpPr/>
          <p:nvPr/>
        </p:nvCxnSpPr>
        <p:spPr>
          <a:xfrm>
            <a:off x="4020468" y="2571750"/>
            <a:ext cx="9975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00" y="152400"/>
            <a:ext cx="333733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3530" y="152400"/>
            <a:ext cx="672988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6519" y="152400"/>
            <a:ext cx="53097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7491" y="152400"/>
            <a:ext cx="218300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idx="4294967295" type="ctrTitle"/>
          </p:nvPr>
        </p:nvSpPr>
        <p:spPr>
          <a:xfrm>
            <a:off x="1469550" y="1991850"/>
            <a:ext cx="6204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Chapter 2</a:t>
            </a:r>
            <a:endParaRPr sz="3600"/>
          </a:p>
        </p:txBody>
      </p:sp>
      <p:sp>
        <p:nvSpPr>
          <p:cNvPr id="143" name="Google Shape;143;p21"/>
          <p:cNvSpPr txBox="1"/>
          <p:nvPr>
            <p:ph idx="4294967295" type="subTitle"/>
          </p:nvPr>
        </p:nvSpPr>
        <p:spPr>
          <a:xfrm>
            <a:off x="990600" y="3121050"/>
            <a:ext cx="7162800" cy="7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Exploratory Data Analysis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4526411" y="903535"/>
            <a:ext cx="1145591" cy="1160843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45" name="Google Shape;145;p21"/>
          <p:cNvSpPr/>
          <p:nvPr/>
        </p:nvSpPr>
        <p:spPr>
          <a:xfrm rot="1473024">
            <a:off x="3484805" y="1483141"/>
            <a:ext cx="669785" cy="652437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4304841" y="792600"/>
            <a:ext cx="293240" cy="284954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47" name="Google Shape;147;p21"/>
          <p:cNvSpPr/>
          <p:nvPr/>
        </p:nvSpPr>
        <p:spPr>
          <a:xfrm rot="2487194">
            <a:off x="4116261" y="2085552"/>
            <a:ext cx="208629" cy="202734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